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31" r:id="rId2"/>
    <p:sldId id="332" r:id="rId3"/>
    <p:sldId id="333" r:id="rId4"/>
    <p:sldId id="335" r:id="rId5"/>
    <p:sldId id="336" r:id="rId6"/>
    <p:sldId id="337" r:id="rId7"/>
    <p:sldId id="338" r:id="rId8"/>
    <p:sldId id="339" r:id="rId9"/>
    <p:sldId id="340" r:id="rId10"/>
    <p:sldId id="345" r:id="rId11"/>
    <p:sldId id="341" r:id="rId12"/>
    <p:sldId id="342" r:id="rId13"/>
    <p:sldId id="343" r:id="rId14"/>
    <p:sldId id="344" r:id="rId15"/>
    <p:sldId id="318" r:id="rId16"/>
    <p:sldId id="320"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07-12-2021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12/7/2021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12/7/2021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4/01_Class%20Implementation.txt"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tiff"/><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4.png"/><Relationship Id="rId4" Type="http://schemas.openxmlformats.org/officeDocument/2006/relationships/image" Target="../media/image32.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34</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Creating Custom Entity</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xmlns=""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smtClean="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smtClean="0">
                <a:solidFill>
                  <a:srgbClr val="24292F"/>
                </a:solidFill>
              </a:rPr>
              <a:t>9. Add </a:t>
            </a:r>
            <a:r>
              <a:rPr lang="en-US" sz="1700" dirty="0">
                <a:solidFill>
                  <a:srgbClr val="24292F"/>
                </a:solidFill>
              </a:rPr>
              <a:t>the annotation @ObjectModel.Query.ImplementedBy </a:t>
            </a:r>
            <a:endParaRPr lang="en-US" sz="1700" dirty="0" smtClean="0">
              <a:solidFill>
                <a:srgbClr val="24292F"/>
              </a:solidFill>
            </a:endParaRPr>
          </a:p>
          <a:p>
            <a:r>
              <a:rPr lang="en-US" sz="1700" dirty="0" smtClean="0">
                <a:solidFill>
                  <a:srgbClr val="24292F"/>
                </a:solidFill>
              </a:rPr>
              <a:t>to </a:t>
            </a:r>
            <a:r>
              <a:rPr lang="en-US" sz="1700" dirty="0">
                <a:solidFill>
                  <a:srgbClr val="24292F"/>
                </a:solidFill>
              </a:rPr>
              <a:t>the DDL source code</a:t>
            </a:r>
            <a:r>
              <a:rPr lang="en-US" sz="1700" dirty="0"/>
              <a:t/>
            </a:r>
            <a:br>
              <a:rPr lang="en-US" sz="1700" dirty="0"/>
            </a:br>
            <a:r>
              <a:rPr lang="en-US" sz="1700" dirty="0">
                <a:solidFill>
                  <a:srgbClr val="24292F"/>
                </a:solidFill>
              </a:rPr>
              <a:t>@ObjectModel.query.implementedBy: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smtClean="0">
                <a:solidFill>
                  <a:srgbClr val="24292F"/>
                </a:solidFill>
              </a:rPr>
              <a:t>1.Search </a:t>
            </a:r>
            <a:r>
              <a:rPr lang="en-US" sz="1800" dirty="0">
                <a:solidFill>
                  <a:srgbClr val="24292F"/>
                </a:solidFill>
              </a:rPr>
              <a:t>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smtClean="0">
                <a:solidFill>
                  <a:srgbClr val="24292F"/>
                </a:solidFill>
              </a:rPr>
              <a:t>2.Create </a:t>
            </a:r>
            <a:r>
              <a:rPr lang="en-US" sz="1700" dirty="0">
                <a:solidFill>
                  <a:srgbClr val="24292F"/>
                </a:solidFill>
              </a:rPr>
              <a:t>a new ABAP class ZCL_CE_RAP_AGENCY_XX for custom entity ZCE_RAP_AGENCY_XX.</a:t>
            </a:r>
            <a:r>
              <a:rPr lang="en-US" sz="1700" dirty="0"/>
              <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Class Implementation</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smtClean="0">
                <a:solidFill>
                  <a:srgbClr val="24292F"/>
                </a:solidFill>
              </a:rPr>
              <a:t>3. Add </a:t>
            </a:r>
            <a:r>
              <a:rPr lang="en-US" sz="1800" dirty="0">
                <a:solidFill>
                  <a:srgbClr val="24292F"/>
                </a:solidFill>
              </a:rPr>
              <a:t>interface IF_RAP_QUERY_PROVIDER to the query implementation class ZCL_CE_RAP_AGENCY_XX</a:t>
            </a:r>
            <a:r>
              <a:rPr lang="en-US" sz="1800" dirty="0"/>
              <a:t/>
            </a:r>
            <a:br>
              <a:rPr lang="en-US" sz="1800" dirty="0"/>
            </a:br>
            <a:r>
              <a:rPr lang="en-US" sz="1800" dirty="0">
                <a:solidFill>
                  <a:srgbClr val="24292F"/>
                </a:solidFill>
              </a:rPr>
              <a:t>Add the following statement in the public section</a:t>
            </a:r>
            <a:r>
              <a:rPr lang="en-US" sz="1800" dirty="0"/>
              <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smtClean="0">
                <a:solidFill>
                  <a:srgbClr val="24292F"/>
                </a:solidFill>
              </a:rPr>
              <a:t>4. Add </a:t>
            </a:r>
            <a:r>
              <a:rPr lang="en-US" sz="1800" dirty="0">
                <a:solidFill>
                  <a:srgbClr val="24292F"/>
                </a:solidFill>
              </a:rPr>
              <a:t>an implementation for the method </a:t>
            </a:r>
            <a:r>
              <a:rPr lang="en-US" sz="1800" dirty="0">
                <a:solidFill>
                  <a:srgbClr val="24292F"/>
                </a:solidFill>
              </a:rPr>
              <a:t>if_rap_query_provider~select</a:t>
            </a:r>
            <a:r>
              <a:rPr lang="en-US" sz="1800" dirty="0" smtClean="0">
                <a:solidFill>
                  <a:srgbClr val="24292F"/>
                </a:solidFill>
              </a:rPr>
              <a:t>.</a:t>
            </a:r>
          </a:p>
          <a:p>
            <a:r>
              <a:rPr lang="en-US" sz="1800" dirty="0" smtClean="0">
                <a:solidFill>
                  <a:srgbClr val="24292F"/>
                </a:solidFill>
                <a:hlinkClick r:id="rId5"/>
              </a:rPr>
              <a:t>Code here </a:t>
            </a:r>
            <a:r>
              <a:rPr lang="en-US" sz="1800" dirty="0" smtClean="0">
                <a:solidFill>
                  <a:srgbClr val="24292F"/>
                </a:solidFill>
              </a:rPr>
              <a:t>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Something Important</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if_rap_query_provider~select. Within the select() method, we can retrieve the details of the incoming OData call using the object io_request. Using the method get_paging() we can find out whether client side paging was requested with the incoming OData call. Using the method get_filter() we can retrieve the filter that was used by the incoming OData request and by calling the method -&gt;get_as_ranges( ) provided by the filter object we can retrieve the filter as ranges. Using the methods is_data_requested( ) and is_total_numb_of_rec_requested(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set_data() .</a:t>
            </a:r>
          </a:p>
          <a:p>
            <a:pPr algn="just"/>
            <a:endParaRPr lang="en-US" sz="2000" dirty="0"/>
          </a:p>
          <a:p>
            <a:pPr algn="just"/>
            <a:r>
              <a:rPr lang="en-US" sz="2000" dirty="0"/>
              <a:t>If in addition, the number of all entries of an entity is requested, the number of entities being returned must be set via the method set_total_number_of_records(). Copy and paste the coding below into the implementation of the method if_rap_query_provider~select.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Test the Custom Entity in Projection CDS</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br>
              <a:rPr lang="en-US" sz="1800" dirty="0"/>
            </a:br>
            <a:r>
              <a:rPr lang="en-US" sz="1800" dirty="0"/>
              <a:t>Enhance the manage BO entity</a:t>
            </a:r>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766820" y="6472169"/>
            <a:ext cx="2383566"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ctr" defTabSz="914400">
              <a:defRPr/>
            </a:pPr>
            <a:r>
              <a:rPr lang="en-US" sz="1400" b="1" dirty="0">
                <a:solidFill>
                  <a:schemeClr val="bg1"/>
                </a:solidFill>
              </a:rPr>
              <a:t>www.Anubhavtrainings.com</a:t>
            </a: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694812" y="6453336"/>
            <a:ext cx="2455574"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defTabSz="914400">
              <a:defRPr/>
            </a:pPr>
            <a:r>
              <a:rPr lang="en-US" sz="1400" b="1" dirty="0">
                <a:solidFill>
                  <a:schemeClr val="bg1"/>
                </a:solidFill>
              </a:rPr>
              <a:t>www.Anubhavtrainings.com</a:t>
            </a: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lvl="0" defTabSz="914400">
              <a:defRPr/>
            </a:pPr>
            <a:r>
              <a:rPr lang="en-US" sz="1400" b="1" dirty="0">
                <a:solidFill>
                  <a:schemeClr val="bg1"/>
                </a:solidFill>
              </a:rPr>
              <a:t>www.Anubhavtrainings.com</a:t>
            </a: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34</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737190" y="986358"/>
            <a:ext cx="7962085" cy="224587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Fiori App with Launchpad in </a:t>
            </a:r>
            <a:r>
              <a:rPr lang="en-US" sz="1999" dirty="0" smtClean="0">
                <a:solidFill>
                  <a:schemeClr val="bg1"/>
                </a:solidFill>
              </a:rPr>
              <a:t>BTP</a:t>
            </a:r>
          </a:p>
          <a:p>
            <a:pPr marL="133234" indent="-285664">
              <a:buFont typeface="Arial" panose="020B0604020202020204" pitchFamily="34" charset="0"/>
              <a:buChar char="•"/>
            </a:pPr>
            <a:r>
              <a:rPr lang="en-US" sz="1999" dirty="0" smtClean="0">
                <a:solidFill>
                  <a:schemeClr val="bg1"/>
                </a:solidFill>
              </a:rPr>
              <a:t>Service Consumption Model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smtClean="0">
                <a:solidFill>
                  <a:schemeClr val="bg1"/>
                </a:solidFill>
              </a:rPr>
              <a:t>Create Class for Custom Entity</a:t>
            </a:r>
          </a:p>
          <a:p>
            <a:pPr marL="133234" indent="-285664">
              <a:buFont typeface="Arial" panose="020B0604020202020204" pitchFamily="34" charset="0"/>
              <a:buChar char="•"/>
            </a:pPr>
            <a:r>
              <a:rPr lang="en-US" sz="1999" dirty="0" smtClean="0">
                <a:solidFill>
                  <a:schemeClr val="bg1"/>
                </a:solidFill>
              </a:rPr>
              <a:t>Test Custom Entity</a:t>
            </a:r>
            <a:endParaRPr lang="en-IN" sz="1999" dirty="0">
              <a:solidFill>
                <a:schemeClr val="bg1"/>
              </a:solidFill>
            </a:endParaRPr>
          </a:p>
        </p:txBody>
      </p:sp>
    </p:spTree>
    <p:extLst>
      <p:ext uri="{BB962C8B-B14F-4D97-AF65-F5344CB8AC3E}">
        <p14:creationId xmlns:p14="http://schemas.microsoft.com/office/powerpoint/2010/main" val="372254665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Fiori App with Launchpad and BTP</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181880351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Introduction to Scenario &amp; Flow</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80728"/>
            <a:ext cx="10771237" cy="3231654"/>
          </a:xfrm>
          <a:prstGeom prst="rect">
            <a:avLst/>
          </a:prstGeom>
        </p:spPr>
        <p:txBody>
          <a:bodyPr wrap="square">
            <a:spAutoFit/>
          </a:bodyPr>
          <a:lstStyle/>
          <a:p>
            <a:pPr algn="just"/>
            <a:r>
              <a:rPr lang="en-US" sz="2000" dirty="0"/>
              <a:t>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 called custom entities act as a wrapper for a code based implementation that provides the data instead. This use case involves following steps</a:t>
            </a:r>
            <a:r>
              <a:rPr lang="en-US" sz="2000" dirty="0" smtClean="0"/>
              <a:t>.</a:t>
            </a:r>
          </a:p>
          <a:p>
            <a:pPr algn="just"/>
            <a:endParaRPr lang="en-US" sz="2000" dirty="0"/>
          </a:p>
          <a:p>
            <a:pPr marL="457200" indent="-457200" algn="just">
              <a:buFont typeface="+mj-lt"/>
              <a:buAutoNum type="arabicPeriod"/>
            </a:pPr>
            <a:r>
              <a:rPr lang="en-US" sz="2000" b="1" dirty="0"/>
              <a:t>Creating the Service Consumption Model</a:t>
            </a:r>
          </a:p>
          <a:p>
            <a:pPr marL="457200" indent="-457200" algn="just">
              <a:buFont typeface="+mj-lt"/>
              <a:buAutoNum type="arabicPeriod"/>
            </a:pPr>
            <a:r>
              <a:rPr lang="en-US" sz="2000" b="1" dirty="0"/>
              <a:t>Defining the Custom CDS Entity</a:t>
            </a:r>
          </a:p>
          <a:p>
            <a:pPr marL="457200" indent="-457200" algn="just">
              <a:buFont typeface="+mj-lt"/>
              <a:buAutoNum type="arabicPeriod"/>
            </a:pPr>
            <a:r>
              <a:rPr lang="en-US" sz="2000" b="1" dirty="0"/>
              <a:t>Create a class that implements the query for the custom entity</a:t>
            </a:r>
          </a:p>
          <a:p>
            <a:pPr algn="just"/>
            <a:endParaRPr lang="en-US" sz="2000" dirty="0"/>
          </a:p>
        </p:txBody>
      </p:sp>
    </p:spTree>
    <p:extLst>
      <p:ext uri="{BB962C8B-B14F-4D97-AF65-F5344CB8AC3E}">
        <p14:creationId xmlns:p14="http://schemas.microsoft.com/office/powerpoint/2010/main" val="358531000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endParaRPr lang="en-US" sz="1800" dirty="0" smtClean="0"/>
          </a:p>
          <a:p>
            <a:r>
              <a:rPr lang="en-US" sz="1800" b="1" dirty="0" smtClean="0"/>
              <a:t>Step1</a:t>
            </a:r>
            <a:r>
              <a:rPr lang="en-US" sz="1800" dirty="0" smtClean="0"/>
              <a:t>: Download </a:t>
            </a:r>
            <a:r>
              <a:rPr lang="en-US" sz="1800" dirty="0"/>
              <a:t>$metadata </a:t>
            </a:r>
            <a:r>
              <a:rPr lang="en-US" sz="1800" dirty="0" smtClean="0"/>
              <a:t>file</a:t>
            </a:r>
            <a:r>
              <a:rPr lang="en-US" sz="1800" dirty="0"/>
              <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smtClean="0">
                <a:solidFill>
                  <a:srgbClr val="24292F"/>
                </a:solidFill>
              </a:rPr>
              <a:t>Step2</a:t>
            </a:r>
            <a:r>
              <a:rPr lang="en-US" sz="1800" dirty="0" smtClean="0">
                <a:solidFill>
                  <a:srgbClr val="24292F"/>
                </a:solidFill>
              </a:rPr>
              <a:t>: Create </a:t>
            </a:r>
            <a:r>
              <a:rPr lang="en-US" sz="1800" dirty="0">
                <a:solidFill>
                  <a:srgbClr val="24292F"/>
                </a:solidFill>
              </a:rPr>
              <a:t>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smtClean="0"/>
              <a:t>Steps for Creating Service Consumption Model Click Next to Each step and finish.</a:t>
            </a:r>
            <a:endParaRPr lang="en-US" sz="1800" dirty="0"/>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r>
              <a:rPr lang="en-US" sz="1800" dirty="0" smtClean="0">
                <a:solidFill>
                  <a:srgbClr val="24292F"/>
                </a:solidFill>
              </a:rPr>
              <a:t>.</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r>
              <a:rPr lang="en-US" sz="1800" dirty="0"/>
              <a:t/>
            </a:r>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smtClean="0">
                <a:solidFill>
                  <a:srgbClr val="24292F"/>
                </a:solidFill>
              </a:rPr>
              <a:t>1. Right-click </a:t>
            </a:r>
            <a:r>
              <a:rPr lang="en-US" sz="1800" dirty="0">
                <a:solidFill>
                  <a:srgbClr val="24292F"/>
                </a:solidFill>
              </a:rPr>
              <a:t>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smtClean="0">
                <a:solidFill>
                  <a:srgbClr val="24292F"/>
                </a:solidFill>
              </a:rPr>
              <a:t>2. Start </a:t>
            </a:r>
            <a:r>
              <a:rPr lang="en-US" sz="1600" dirty="0">
                <a:solidFill>
                  <a:srgbClr val="24292F"/>
                </a:solidFill>
              </a:rPr>
              <a:t>with creating a new data definition ZCE_RAP_AGENCY_XX using the template for a Custom Entity. </a:t>
            </a:r>
            <a:endParaRPr lang="en-US" sz="1600" dirty="0" smtClean="0">
              <a:solidFill>
                <a:srgbClr val="24292F"/>
              </a:solidFill>
            </a:endParaRPr>
          </a:p>
          <a:p>
            <a:r>
              <a:rPr lang="en-US" sz="1600" dirty="0" smtClean="0">
                <a:solidFill>
                  <a:srgbClr val="24292F"/>
                </a:solidFill>
              </a:rPr>
              <a:t>The </a:t>
            </a:r>
            <a:r>
              <a:rPr lang="en-US" sz="1600" dirty="0">
                <a:solidFill>
                  <a:srgbClr val="24292F"/>
                </a:solidFill>
              </a:rPr>
              <a:t>New Data Definition dialogue </a:t>
            </a:r>
            <a:r>
              <a:rPr lang="en-US" sz="1600" dirty="0" smtClean="0">
                <a:solidFill>
                  <a:srgbClr val="24292F"/>
                </a:solidFill>
              </a:rPr>
              <a:t>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Creating Custom Entity</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smtClean="0">
                <a:solidFill>
                  <a:srgbClr val="24292F"/>
                </a:solidFill>
              </a:rPr>
              <a:t> Press </a:t>
            </a:r>
            <a:r>
              <a:rPr lang="en-US" sz="1600" dirty="0">
                <a:solidFill>
                  <a:srgbClr val="24292F"/>
                </a:solidFill>
              </a:rPr>
              <a:t>Next. Do NOT press Finish. Caution If you would press Finish instead of Next the wizard will use the template that was used the last time when this wizard was used by the developer</a:t>
            </a:r>
            <a:r>
              <a:rPr lang="en-US" sz="1600" dirty="0" smtClean="0">
                <a:solidFill>
                  <a:srgbClr val="24292F"/>
                </a:solidFill>
              </a:rPr>
              <a:t>.</a:t>
            </a:r>
            <a:endParaRPr lang="en-US" sz="1600" dirty="0">
              <a:solidFill>
                <a:srgbClr val="24292F"/>
              </a:solidFill>
            </a:endParaRPr>
          </a:p>
        </p:txBody>
      </p:sp>
      <p:sp>
        <p:nvSpPr>
          <p:cNvPr id="7" name="Rectangle 6"/>
          <p:cNvSpPr/>
          <p:nvPr/>
        </p:nvSpPr>
        <p:spPr>
          <a:xfrm>
            <a:off x="6928827" y="883509"/>
            <a:ext cx="4451852" cy="830997"/>
          </a:xfrm>
          <a:prstGeom prst="rect">
            <a:avLst/>
          </a:prstGeom>
        </p:spPr>
        <p:txBody>
          <a:bodyPr wrap="square">
            <a:spAutoFit/>
          </a:bodyPr>
          <a:lstStyle/>
          <a:p>
            <a:r>
              <a:rPr lang="en-US" sz="1600" dirty="0" smtClean="0">
                <a:solidFill>
                  <a:srgbClr val="24292F"/>
                </a:solidFill>
              </a:rPr>
              <a:t>4. Select </a:t>
            </a:r>
            <a:r>
              <a:rPr lang="en-US" sz="1600" dirty="0">
                <a:solidFill>
                  <a:srgbClr val="24292F"/>
                </a:solidFill>
              </a:rPr>
              <a:t>the template Define Custom Entity with </a:t>
            </a:r>
            <a:r>
              <a:rPr lang="en-US" sz="1600" dirty="0" smtClean="0">
                <a:solidFill>
                  <a:srgbClr val="24292F"/>
                </a:solidFill>
              </a:rPr>
              <a:t>Parameters.</a:t>
            </a:r>
            <a:r>
              <a:rPr lang="en-US" sz="1600" dirty="0"/>
              <a:t/>
            </a:r>
            <a:br>
              <a:rPr lang="en-US" sz="1600" dirty="0"/>
            </a:br>
            <a:r>
              <a:rPr lang="en-US" sz="1600" dirty="0">
                <a:solidFill>
                  <a:srgbClr val="24292F"/>
                </a:solidFill>
              </a:rPr>
              <a:t>Press </a:t>
            </a:r>
            <a:r>
              <a:rPr lang="en-US" sz="1600" dirty="0" smtClean="0">
                <a:solidFill>
                  <a:srgbClr val="24292F"/>
                </a:solidFill>
              </a:rPr>
              <a:t>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smtClean="0">
                <a:solidFill>
                  <a:srgbClr val="24292F"/>
                </a:solidFill>
              </a:rPr>
              <a:t>5. Edit </a:t>
            </a:r>
            <a:r>
              <a:rPr lang="en-US" sz="1800" dirty="0">
                <a:solidFill>
                  <a:srgbClr val="24292F"/>
                </a:solidFill>
              </a:rPr>
              <a:t>the source code of the custom entity ZCE_RAP_AGENCY_XX Remove the statement with parameters parameter_name : 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Creating Custom Entity</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xmlns=""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smtClean="0">
                <a:solidFill>
                  <a:srgbClr val="24292F"/>
                </a:solidFill>
              </a:rPr>
              <a:t>6. Now</a:t>
            </a:r>
            <a:r>
              <a:rPr lang="en-US" sz="1800" dirty="0">
                <a:solidFill>
                  <a:srgbClr val="24292F"/>
                </a:solidFill>
              </a:rPr>
              <a:t>, open the abstract entity you created in </a:t>
            </a:r>
            <a:r>
              <a:rPr lang="en-US" sz="1800" dirty="0" smtClean="0">
                <a:solidFill>
                  <a:srgbClr val="24292F"/>
                </a:solidFill>
              </a:rPr>
              <a:t>Service Consumption Model </a:t>
            </a:r>
            <a:r>
              <a:rPr lang="en-US" sz="1800" dirty="0">
                <a:solidFill>
                  <a:srgbClr val="24292F"/>
                </a:solidFill>
              </a:rPr>
              <a:t>in the source code editor</a:t>
            </a:r>
            <a:r>
              <a:rPr lang="en-US" sz="1800" dirty="0"/>
              <a:t/>
            </a:r>
            <a:br>
              <a:rPr lang="en-US" sz="1800" dirty="0"/>
            </a:br>
            <a:r>
              <a:rPr lang="en-US" sz="1800" dirty="0">
                <a:solidFill>
                  <a:srgbClr val="24292F"/>
                </a:solidFill>
              </a:rPr>
              <a:t>Navigate to the abstract entity ZRAP_XXZ_TRAVEL_AGENCY_ES5 in the Project Explorer</a:t>
            </a:r>
            <a:r>
              <a:rPr lang="en-US" sz="1800" dirty="0"/>
              <a:t/>
            </a:r>
            <a:br>
              <a:rPr lang="en-US" sz="1800" dirty="0"/>
            </a:br>
            <a:r>
              <a:rPr lang="en-US" sz="1800" dirty="0">
                <a:solidFill>
                  <a:srgbClr val="24292F"/>
                </a:solidFill>
              </a:rPr>
              <a:t>Double click on it to open the source code </a:t>
            </a:r>
            <a:r>
              <a:rPr lang="en-US" sz="1800" dirty="0" smtClean="0">
                <a:solidFill>
                  <a:srgbClr val="24292F"/>
                </a:solidFill>
              </a:rPr>
              <a:t>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smtClean="0"/>
              <a:t>7. Copy </a:t>
            </a:r>
            <a:r>
              <a:rPr lang="en-US" sz="1800" dirty="0"/>
              <a:t>field list from abstract entity to custom entity</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p>
        </p:txBody>
      </p:sp>
    </p:spTree>
    <p:extLst>
      <p:ext uri="{BB962C8B-B14F-4D97-AF65-F5344CB8AC3E}">
        <p14:creationId xmlns:p14="http://schemas.microsoft.com/office/powerpoint/2010/main" val="410709068"/>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10085</TotalTime>
  <Words>976</Words>
  <Application>Microsoft Office PowerPoint</Application>
  <PresentationFormat>Custom</PresentationFormat>
  <Paragraphs>101</Paragraphs>
  <Slides>19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Fiori App with Launchpad and BTP</vt:lpstr>
      <vt:lpstr>Introduction to Scenario &amp; Flow</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289</cp:revision>
  <dcterms:created xsi:type="dcterms:W3CDTF">2013-09-12T13:05:01Z</dcterms:created>
  <dcterms:modified xsi:type="dcterms:W3CDTF">2021-12-07T18:02:51Z</dcterms:modified>
</cp:coreProperties>
</file>